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82" r:id="rId3"/>
    <p:sldId id="288" r:id="rId4"/>
    <p:sldId id="297" r:id="rId5"/>
    <p:sldId id="290" r:id="rId6"/>
    <p:sldId id="299" r:id="rId7"/>
    <p:sldId id="300" r:id="rId8"/>
    <p:sldId id="301" r:id="rId9"/>
    <p:sldId id="296" r:id="rId10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3159BFC-17E0-BE46-962D-CFE4D96E8659}">
          <p14:sldIdLst>
            <p14:sldId id="273"/>
            <p14:sldId id="282"/>
            <p14:sldId id="288"/>
            <p14:sldId id="297"/>
            <p14:sldId id="290"/>
            <p14:sldId id="299"/>
            <p14:sldId id="300"/>
            <p14:sldId id="301"/>
            <p14:sldId id="296"/>
          </p14:sldIdLst>
        </p14:section>
        <p14:section name="Sección sin título" id="{2B17FA27-EDEA-F64B-8395-8D78870D61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76" autoAdjust="0"/>
    <p:restoredTop sz="79846" autoAdjust="0"/>
  </p:normalViewPr>
  <p:slideViewPr>
    <p:cSldViewPr>
      <p:cViewPr varScale="1">
        <p:scale>
          <a:sx n="59" d="100"/>
          <a:sy n="59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A4CDC-FE64-401F-B6B1-151CDBDB70A8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04565-E525-4EB9-8CBA-77A1F415A4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86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76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70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 https://encrypted-tbn0.gstatic.com/images?q=tbn:ANd9GcQGCfzUkNiS1DHDaZV7rbxuwYx8cXVhYZsGXqyU6ySCEjRip77A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729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92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213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77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017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04565-E525-4EB9-8CBA-77A1F415A418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5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0E4B-0362-48F3-8C8F-14C9A5838F96}" type="datetimeFigureOut">
              <a:rPr lang="es-MX" smtClean="0"/>
              <a:pPr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AC5A-F9A1-4391-B723-37DF0CCE31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http://usuarios.lycos.es/JuanBeltran/1x1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http://usuarios.lycos.es/JuanBeltran/1x1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http://usuarios.lycos.es/JuanBeltran/1x1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http://usuarios.lycos.es/JuanBeltran/1x1.gi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71421" cy="230425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Metrología y Normalización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E146F14C-D2BE-6547-8768-C369D7BCF6F8}"/>
              </a:ext>
            </a:extLst>
          </p:cNvPr>
          <p:cNvSpPr txBox="1">
            <a:spLocks/>
          </p:cNvSpPr>
          <p:nvPr/>
        </p:nvSpPr>
        <p:spPr>
          <a:xfrm>
            <a:off x="755576" y="5380693"/>
            <a:ext cx="4176464" cy="1288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</a:t>
            </a:r>
            <a:r>
              <a:rPr lang="es-MX" sz="2400">
                <a:solidFill>
                  <a:schemeClr val="tx2">
                    <a:lumMod val="75000"/>
                  </a:schemeClr>
                </a:solidFill>
              </a:rPr>
              <a:t>de metrología</a:t>
            </a:r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n para medicion de masa, temperatura presion">
            <a:extLst>
              <a:ext uri="{FF2B5EF4-FFF2-40B4-BE49-F238E27FC236}">
                <a16:creationId xmlns:a16="http://schemas.microsoft.com/office/drawing/2014/main" xmlns="" id="{EEA4FF50-869C-4FE9-BD86-F582731B5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46" y="2277534"/>
            <a:ext cx="4100186" cy="206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0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11560" y="1490436"/>
            <a:ext cx="7920880" cy="453085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8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ctr">
              <a:buNone/>
              <a:defRPr/>
            </a:pPr>
            <a:endParaRPr lang="es-MX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400" dirty="0"/>
              <a:t>2.1 Metrología del proceso.</a:t>
            </a:r>
          </a:p>
          <a:p>
            <a:pPr marL="400050" lvl="1" indent="0">
              <a:buNone/>
            </a:pPr>
            <a:r>
              <a:rPr lang="es-MX" sz="2000" dirty="0"/>
              <a:t>2.1.1 Medición de masa.</a:t>
            </a:r>
          </a:p>
          <a:p>
            <a:pPr marL="400050" lvl="1" indent="0">
              <a:buNone/>
            </a:pPr>
            <a:r>
              <a:rPr lang="es-MX" sz="2000" dirty="0"/>
              <a:t>2.1.2 Medición de temperatura.</a:t>
            </a:r>
          </a:p>
          <a:p>
            <a:pPr marL="400050" lvl="1" indent="0">
              <a:buNone/>
            </a:pPr>
            <a:r>
              <a:rPr lang="es-MX" sz="2000" dirty="0"/>
              <a:t>2.1.3 Medición de presión.</a:t>
            </a:r>
          </a:p>
          <a:p>
            <a:pPr marL="400050" lvl="1" indent="0">
              <a:buNone/>
            </a:pPr>
            <a:r>
              <a:rPr lang="es-MX" sz="2000" dirty="0"/>
              <a:t>2.1.4 Medición de flujo y volumen.</a:t>
            </a:r>
          </a:p>
          <a:p>
            <a:pPr marL="400050" lvl="1" indent="0">
              <a:buNone/>
            </a:pPr>
            <a:r>
              <a:rPr lang="es-MX" sz="2000" dirty="0"/>
              <a:t>2.1.5 Medición de longitud.</a:t>
            </a:r>
          </a:p>
          <a:p>
            <a:pPr marL="400050" lvl="1" indent="0">
              <a:buNone/>
            </a:pPr>
            <a:r>
              <a:rPr lang="es-MX" sz="2000" dirty="0"/>
              <a:t>2.1.6 Medición de ángulos.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5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83568" y="1600201"/>
            <a:ext cx="7427168" cy="478112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1600" b="1" dirty="0"/>
              <a:t>Metrología del proceso.</a:t>
            </a:r>
            <a:endParaRPr lang="es-MX" sz="1600" dirty="0"/>
          </a:p>
          <a:p>
            <a:pPr marL="0" indent="0">
              <a:buNone/>
            </a:pPr>
            <a:r>
              <a:rPr lang="es-MX" sz="1600" dirty="0"/>
              <a:t>La CGPM decidió establecer el SI, basado en siete unidades bien definidas. Estas son las llamadas unidades de base.</a:t>
            </a:r>
          </a:p>
        </p:txBody>
      </p:sp>
      <p:pic>
        <p:nvPicPr>
          <p:cNvPr id="5" name="Imagen 4"/>
          <p:cNvPicPr/>
          <p:nvPr/>
        </p:nvPicPr>
        <p:blipFill>
          <a:blip r:embed="rId3"/>
          <a:stretch>
            <a:fillRect/>
          </a:stretch>
        </p:blipFill>
        <p:spPr>
          <a:xfrm>
            <a:off x="2627784" y="3429000"/>
            <a:ext cx="2647950" cy="31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0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25563"/>
            <a:ext cx="7787208" cy="462371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/>
              <a:t>Medición de masa.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La actividad de conocer cuantitativamente la masa está presente en todas las actividades humanas. Es por ello que el uso de patrones e instrumentos para determinar la masa es amplio y sin mostrar una ejemplificación extensa citamos los campos: industrial - administración (compras, bodegas, etc.), procesos (ejecución y control), ventas (pedidos y despachos), laboratorios (investigación y control), comercial (en todas las transacciones) y científico.</a:t>
            </a:r>
          </a:p>
        </p:txBody>
      </p:sp>
      <p:pic>
        <p:nvPicPr>
          <p:cNvPr id="5" name="Imagen 4" descr="Resultado de imagen para medicion de mas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53136"/>
            <a:ext cx="2909317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09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25563"/>
            <a:ext cx="7787208" cy="462371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/>
              <a:t>Medición de temperatura.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La sensación de calor o frío es una de las más comunes en los seres vivientes y el concepto de temperatura y su medición está presente en innumerables actividades del ser humano.</a:t>
            </a:r>
          </a:p>
        </p:txBody>
      </p:sp>
      <p:sp>
        <p:nvSpPr>
          <p:cNvPr id="3" name="AutoShape 2" descr="Resultado de imagen para ejemplos diagrama de ven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6" name="Picture 4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 descr="Resultado de imagen para medicion de temperatur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2748538" cy="2752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468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25563"/>
            <a:ext cx="7787208" cy="462371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/>
              <a:t>Medición de presión.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La presión es la fuerza por unidad de superficie, cuando la fuerza es perpendicular a dicha superficie. Esto es lo que ocurre comúnmente en fluidos confinados. La presión siempre se mide respecto a una referencia o valor patrón, la cual puede ser el vacío absoluto u otra presión como en el caso más común, que es la presión atmosférica.</a:t>
            </a:r>
          </a:p>
        </p:txBody>
      </p:sp>
      <p:sp>
        <p:nvSpPr>
          <p:cNvPr id="3" name="AutoShape 2" descr="Resultado de imagen para ejemplos diagrama de ven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6" name="Picture 4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 descr="Resultado de imagen para medicion de pre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1756023" cy="231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4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25563"/>
            <a:ext cx="7787208" cy="462371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/>
              <a:t>Medición de longitud.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La medición de la longitud, determinación de distancia, se le utiliza en mediciones dimensionales tales como: áreas, volúmenes, capacidades, rapidez y velocidad, redondez. La longitud está incluso presente en la definición de las unidades llamadas no dimensionales (radián y estereorradián) para medir ángulos.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/>
              <a:t>En general podríamos decir que es de uso en toda determinación de la forma de un objeto</a:t>
            </a:r>
          </a:p>
        </p:txBody>
      </p:sp>
      <p:sp>
        <p:nvSpPr>
          <p:cNvPr id="3" name="AutoShape 2" descr="Resultado de imagen para ejemplos diagrama de ven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6" name="Picture 4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n 9" descr="Resultado de imagen para medicion de longitu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149" y="4941168"/>
            <a:ext cx="2170931" cy="169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60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325563"/>
            <a:ext cx="7787208" cy="462371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/>
              <a:t>Medición de ángulos.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Para medir la amplitud de un ángulo se utiliza un arco de circunferencia con centro en el origen de las semirrectas.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/>
              <a:t>Si un ángulo se mide en sentido contrario al sentido de giro de las agujas del reloj, se considera positivo y se mide en el sentido de giro de las agujas del reloj, se considera negativo.</a:t>
            </a:r>
          </a:p>
        </p:txBody>
      </p:sp>
      <p:sp>
        <p:nvSpPr>
          <p:cNvPr id="3" name="AutoShape 2" descr="Resultado de imagen para ejemplos diagrama de ven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6" name="Picture 4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suarios.lycos.es/JuanBeltran/1x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10" descr="Resultado de imagen para medicion de angulo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25144"/>
            <a:ext cx="3036911" cy="1789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3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Metrología y Normalización</a:t>
            </a:r>
            <a:endParaRPr lang="es-E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99592" y="1556792"/>
            <a:ext cx="7309420" cy="391703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2. Tipos de metrología</a:t>
            </a:r>
          </a:p>
          <a:p>
            <a:pPr marL="0" indent="0" algn="just">
              <a:buNone/>
            </a:pPr>
            <a:endParaRPr lang="es-MX" sz="1600" b="1" dirty="0"/>
          </a:p>
          <a:p>
            <a:pPr marL="0" indent="0" algn="just">
              <a:buNone/>
            </a:pPr>
            <a:r>
              <a:rPr lang="es-MX" sz="1600" b="1" dirty="0"/>
              <a:t>Cierre</a:t>
            </a:r>
          </a:p>
          <a:p>
            <a:pPr marL="0" indent="0" algn="just">
              <a:buNone/>
            </a:pPr>
            <a:endParaRPr lang="es-MX" sz="1600" b="1" dirty="0"/>
          </a:p>
          <a:p>
            <a:pPr marL="0" indent="0" algn="just">
              <a:buNone/>
            </a:pPr>
            <a:r>
              <a:rPr lang="es-MX" sz="1600" dirty="0"/>
              <a:t>En esta clase se mencionan aspectos de la </a:t>
            </a:r>
            <a:r>
              <a:rPr lang="es-MX" sz="1600" b="1" dirty="0"/>
              <a:t>metrología del proceso</a:t>
            </a:r>
            <a:r>
              <a:rPr lang="es-MX" sz="1600" dirty="0"/>
              <a:t>. </a:t>
            </a:r>
            <a:r>
              <a:rPr lang="es-MX" sz="1600"/>
              <a:t>Entre los </a:t>
            </a:r>
            <a:r>
              <a:rPr lang="es-MX" sz="1600" dirty="0"/>
              <a:t>que se encuentran la </a:t>
            </a:r>
            <a:r>
              <a:rPr lang="es-MX" sz="1600" b="1" dirty="0"/>
              <a:t>medición de masa</a:t>
            </a:r>
            <a:r>
              <a:rPr lang="es-MX" sz="1600" dirty="0"/>
              <a:t>, </a:t>
            </a:r>
            <a:r>
              <a:rPr lang="es-MX" sz="1600" b="1" dirty="0"/>
              <a:t>medición de temperatura, medición de presión,</a:t>
            </a:r>
          </a:p>
          <a:p>
            <a:pPr marL="0" indent="0" algn="just">
              <a:buNone/>
            </a:pPr>
            <a:r>
              <a:rPr lang="es-MX" sz="1600" b="1" dirty="0"/>
              <a:t>medición de longitud y medición de ángulos.</a:t>
            </a:r>
          </a:p>
          <a:p>
            <a:pPr marL="0" indent="0" algn="just">
              <a:buNone/>
            </a:pPr>
            <a:r>
              <a:rPr lang="es-MX" sz="1600" dirty="0"/>
              <a:t>.</a:t>
            </a:r>
            <a:endParaRPr lang="es-MX" sz="1600" b="1" dirty="0"/>
          </a:p>
          <a:p>
            <a:pPr marL="0" indent="0" algn="just">
              <a:buNone/>
            </a:pPr>
            <a:endParaRPr lang="es-MX" sz="1600" b="1" dirty="0"/>
          </a:p>
          <a:p>
            <a:pPr marL="0" indent="0" algn="just">
              <a:buNone/>
            </a:pPr>
            <a:endParaRPr lang="es-MX" sz="1600" dirty="0"/>
          </a:p>
          <a:p>
            <a:pPr marL="0" indent="0" algn="just">
              <a:buNone/>
            </a:pPr>
            <a:endParaRPr lang="es-MX" sz="1600" dirty="0"/>
          </a:p>
          <a:p>
            <a:pPr marL="0" indent="0" algn="just">
              <a:buNone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517821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11894</TotalTime>
  <Words>525</Words>
  <Application>Microsoft Office PowerPoint</Application>
  <PresentationFormat>Presentación en pantalla (4:3)</PresentationFormat>
  <Paragraphs>73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Metrología y Normalización</vt:lpstr>
      <vt:lpstr>Metrología y Normalización</vt:lpstr>
      <vt:lpstr>Metrología y Normalización</vt:lpstr>
      <vt:lpstr>Metrología y Normalización</vt:lpstr>
      <vt:lpstr>Metrología y Normalización</vt:lpstr>
      <vt:lpstr>Metrología y Normalización</vt:lpstr>
      <vt:lpstr>Metrología y Normalización</vt:lpstr>
      <vt:lpstr>Metrología y Normalización</vt:lpstr>
      <vt:lpstr>Metrología y Normalización</vt:lpstr>
    </vt:vector>
  </TitlesOfParts>
  <Company>UNIVERSIDAD VALLE DEL GRIJALVA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Licenciaturas No escolarizadas Cuatrimestrales</dc:title>
  <dc:creator>Rafael Campos Hernández;Alejandra Castellanos Rodríguez</dc:creator>
  <cp:lastModifiedBy>Vero</cp:lastModifiedBy>
  <cp:revision>252</cp:revision>
  <cp:lastPrinted>2011-05-02T22:42:52Z</cp:lastPrinted>
  <dcterms:created xsi:type="dcterms:W3CDTF">2010-02-23T16:42:16Z</dcterms:created>
  <dcterms:modified xsi:type="dcterms:W3CDTF">2018-08-21T17:27:20Z</dcterms:modified>
</cp:coreProperties>
</file>